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9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71" autoAdjust="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E91C-B2CD-4693-B2AB-A342A36589B0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53449-F571-4879-9356-9400286B45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48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245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900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34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057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29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8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83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54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623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47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6F120-7E1C-4925-A49A-4E43A7C18291}" type="datetimeFigureOut">
              <a:rPr lang="hu-HU" smtClean="0"/>
              <a:t>2020. 03. 19.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5261-E1A3-4FBD-A979-EEA7F4DE759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30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A tojás</a:t>
            </a:r>
            <a:endParaRPr lang="hu-HU" dirty="0"/>
          </a:p>
          <a:p>
            <a:r>
              <a:rPr lang="hu-HU" dirty="0">
                <a:highlight>
                  <a:srgbClr val="FFFF00"/>
                </a:highlight>
              </a:rPr>
              <a:t>A </a:t>
            </a:r>
            <a:r>
              <a:rPr lang="hu-HU" b="1" dirty="0">
                <a:highlight>
                  <a:srgbClr val="FFFF00"/>
                </a:highlight>
              </a:rPr>
              <a:t>tojás </a:t>
            </a:r>
            <a:r>
              <a:rPr lang="hu-HU" dirty="0">
                <a:highlight>
                  <a:srgbClr val="FFFF00"/>
                </a:highlight>
              </a:rPr>
              <a:t>egy megnagyobbodott petesejt, amelyből az új utód fejlődik, ezért tartalmazza az új élőlény számára szükséges összes tápanyagot. Tojás megnevezés alatt tyúktojást értünk. A vendéglátás fürjtojást is használ.</a:t>
            </a:r>
          </a:p>
          <a:p>
            <a:r>
              <a:rPr lang="hu-HU" b="1" dirty="0"/>
              <a:t>A tojás felépítése és összetétele</a:t>
            </a:r>
            <a:endParaRPr lang="hu-HU" dirty="0"/>
          </a:p>
          <a:p>
            <a:pPr lvl="0" fontAlgn="base"/>
            <a:r>
              <a:rPr lang="hu-HU" i="1" dirty="0"/>
              <a:t>Meszes héj: </a:t>
            </a:r>
            <a:r>
              <a:rPr lang="hu-HU" dirty="0"/>
              <a:t>pórusos szerkezetű, a tojás tömegének 10%-a. Kívül vékony fehérjebevonat, a kutikula fedi, amely védi a gyors romlástól.</a:t>
            </a:r>
          </a:p>
          <a:p>
            <a:pPr lvl="0" fontAlgn="base"/>
            <a:r>
              <a:rPr lang="hu-HU" i="1" dirty="0"/>
              <a:t>Kettős héjhártya: </a:t>
            </a:r>
            <a:r>
              <a:rPr lang="hu-HU" dirty="0"/>
              <a:t>a meszes héj és a fehérje között helyezkedik el, a tojás tompább végénél kettéválik, és a légkamrát zárja magába.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963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/>
          </a:bodyPr>
          <a:lstStyle/>
          <a:p>
            <a:pPr lvl="0" fontAlgn="base"/>
            <a:r>
              <a:rPr lang="hu-HU" i="1" dirty="0"/>
              <a:t>Tojásfehérje: </a:t>
            </a:r>
            <a:r>
              <a:rPr lang="hu-HU" dirty="0"/>
              <a:t>az össztömeg 60%-a. Hígabb és sűrűbb fehérjerészt tartal­maz. Legnagyobb része víz: 86-91%, a fehérje pedig 8-12%. Megtalál­ható benne kevés B-vitamin, szénhidrát, zsír és ásványi só.</a:t>
            </a:r>
          </a:p>
          <a:p>
            <a:r>
              <a:rPr lang="hu-HU" i="1" dirty="0"/>
              <a:t>Jégzsinór: </a:t>
            </a:r>
            <a:r>
              <a:rPr lang="hu-HU" dirty="0"/>
              <a:t>összecsavarodott fehérjeszálak alkotják. Kettős feladatot lát el, egyrészt a tojás sárgáját a középpontban tartja, másrészt védő szere­pe van. Megtalálható benne a </a:t>
            </a:r>
            <a:r>
              <a:rPr lang="hu-HU" dirty="0" err="1"/>
              <a:t>lizozim</a:t>
            </a:r>
            <a:r>
              <a:rPr lang="hu-HU" dirty="0"/>
              <a:t> enzim, amely csíraölő hatású</a:t>
            </a:r>
          </a:p>
        </p:txBody>
      </p:sp>
    </p:spTree>
    <p:extLst>
      <p:ext uri="{BB962C8B-B14F-4D97-AF65-F5344CB8AC3E}">
        <p14:creationId xmlns:p14="http://schemas.microsoft.com/office/powerpoint/2010/main" val="16735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i="1" dirty="0"/>
              <a:t>Tojássárgája: </a:t>
            </a:r>
          </a:p>
          <a:p>
            <a:pPr marL="0" indent="0">
              <a:buNone/>
            </a:pPr>
            <a:r>
              <a:rPr lang="hu-HU" i="1" dirty="0"/>
              <a:t>a </a:t>
            </a:r>
            <a:r>
              <a:rPr lang="hu-HU" dirty="0"/>
              <a:t>tojás legértékesebb része, az össztömeg 30%-a. Táp­anyagokban a leggazdagabb. Víztartalma 45-50%, fehérjetartalma 14-17%, zsírtartalma magas, 30-34%, amelynek egyharmada </a:t>
            </a:r>
            <a:r>
              <a:rPr lang="hu-HU" dirty="0" err="1"/>
              <a:t>lecitin</a:t>
            </a:r>
            <a:r>
              <a:rPr lang="hu-HU" dirty="0"/>
              <a:t> és koleszterin. A zsírtartalom emulgeált állapotban található meg benne. Elsősorban A-, D-, B</a:t>
            </a:r>
            <a:r>
              <a:rPr lang="hu-HU" baseline="-25000" dirty="0"/>
              <a:t>1</a:t>
            </a:r>
            <a:r>
              <a:rPr lang="hu-HU" dirty="0"/>
              <a:t>-, B</a:t>
            </a:r>
            <a:r>
              <a:rPr lang="hu-HU" baseline="-25000" dirty="0"/>
              <a:t>2</a:t>
            </a:r>
            <a:r>
              <a:rPr lang="hu-HU" dirty="0"/>
              <a:t>-vitamint és karotint tartalmaz. A benne ta­lálható ásványi anyagok közül a kalcium, a foszfor és a vas a legjelentő­sebbek.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057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pic>
        <p:nvPicPr>
          <p:cNvPr id="4" name="pic">
            <a:extLst>
              <a:ext uri="{FF2B5EF4-FFF2-40B4-BE49-F238E27FC236}">
                <a16:creationId xmlns:a16="http://schemas.microsoft.com/office/drawing/2014/main" id="{CBFB0764-73AF-4217-B736-94530D48A53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3178" t="4179" r="2301" b="867"/>
          <a:stretch/>
        </p:blipFill>
        <p:spPr>
          <a:xfrm rot="-60000">
            <a:off x="864561" y="1351978"/>
            <a:ext cx="7486885" cy="430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1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752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A tojás minősítése és tárolása</a:t>
            </a:r>
            <a:endParaRPr lang="hu-HU" dirty="0"/>
          </a:p>
          <a:p>
            <a:r>
              <a:rPr lang="hu-HU" b="1" dirty="0"/>
              <a:t>A </a:t>
            </a:r>
            <a:r>
              <a:rPr lang="hu-HU" dirty="0"/>
              <a:t>tojás minőségét </a:t>
            </a:r>
            <a:r>
              <a:rPr lang="hu-HU" dirty="0">
                <a:solidFill>
                  <a:srgbClr val="FF0000"/>
                </a:solidFill>
              </a:rPr>
              <a:t>elsősorban frissessége</a:t>
            </a:r>
            <a:r>
              <a:rPr lang="hu-HU" dirty="0"/>
              <a:t>, ezenkívül </a:t>
            </a:r>
            <a:r>
              <a:rPr lang="hu-HU" dirty="0">
                <a:solidFill>
                  <a:srgbClr val="FF0000"/>
                </a:solidFill>
              </a:rPr>
              <a:t>tömege</a:t>
            </a:r>
            <a:r>
              <a:rPr lang="hu-HU" dirty="0"/>
              <a:t>, a héj </a:t>
            </a:r>
            <a:r>
              <a:rPr lang="hu-HU" dirty="0">
                <a:solidFill>
                  <a:srgbClr val="FF0000"/>
                </a:solidFill>
              </a:rPr>
              <a:t>épsége</a:t>
            </a:r>
            <a:r>
              <a:rPr lang="hu-HU" dirty="0"/>
              <a:t>, </a:t>
            </a:r>
            <a:r>
              <a:rPr lang="hu-HU" dirty="0">
                <a:solidFill>
                  <a:srgbClr val="FF0000"/>
                </a:solidFill>
              </a:rPr>
              <a:t>tisztasága </a:t>
            </a:r>
            <a:r>
              <a:rPr lang="hu-HU" dirty="0"/>
              <a:t>és a tojás </a:t>
            </a:r>
            <a:r>
              <a:rPr lang="hu-HU" dirty="0" err="1">
                <a:solidFill>
                  <a:srgbClr val="FF0000"/>
                </a:solidFill>
              </a:rPr>
              <a:t>beltartalma</a:t>
            </a:r>
            <a:r>
              <a:rPr lang="hu-HU" dirty="0"/>
              <a:t> határozza meg.</a:t>
            </a:r>
          </a:p>
          <a:p>
            <a:pPr marL="0" indent="0">
              <a:buNone/>
            </a:pPr>
            <a:r>
              <a:rPr lang="hu-HU" i="1" dirty="0"/>
              <a:t>A tojások osztályozása minőségük alapján:</a:t>
            </a:r>
            <a:endParaRPr lang="hu-HU" dirty="0"/>
          </a:p>
          <a:p>
            <a:pPr lvl="0" fontAlgn="base"/>
            <a:r>
              <a:rPr lang="hu-HU" dirty="0"/>
              <a:t>A osztály: friss tojás (S = 53 g alatt; M = 53-63 g; </a:t>
            </a:r>
            <a:r>
              <a:rPr lang="hu-HU" b="1" dirty="0"/>
              <a:t>L = </a:t>
            </a:r>
            <a:r>
              <a:rPr lang="hu-HU" dirty="0"/>
              <a:t>63-72 g; XL = 73 g és e felett).</a:t>
            </a:r>
          </a:p>
          <a:p>
            <a:pPr lvl="0" fontAlgn="base"/>
            <a:r>
              <a:rPr lang="hu-HU" dirty="0"/>
              <a:t>B osztály: másodosztályú, illetve tartósított tojás.</a:t>
            </a:r>
          </a:p>
          <a:p>
            <a:pPr lvl="0" fontAlgn="base"/>
            <a:r>
              <a:rPr lang="hu-HU" dirty="0"/>
              <a:t>C osztály: gyenge minőségű, élelmiszer-ipari hasznosításra szánt tojás.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/>
              <a:t>A tojások jelölése a feltüntetett kódszámok sorrendjében:</a:t>
            </a:r>
            <a:endParaRPr lang="hu-HU" dirty="0"/>
          </a:p>
          <a:p>
            <a:pPr lvl="0" fontAlgn="base"/>
            <a:r>
              <a:rPr lang="hu-HU" dirty="0"/>
              <a:t>az alkalmazott állattartási technológia kódja: 0 </a:t>
            </a:r>
            <a:r>
              <a:rPr lang="hu-HU" dirty="0" err="1"/>
              <a:t>biotojás</a:t>
            </a:r>
            <a:r>
              <a:rPr lang="hu-HU" dirty="0"/>
              <a:t>, ökológiai tartásból;</a:t>
            </a:r>
          </a:p>
          <a:p>
            <a:r>
              <a:rPr lang="hu-HU" dirty="0"/>
              <a:t>1— szabadtartás, kifutós tartási rendszerből;</a:t>
            </a:r>
          </a:p>
          <a:p>
            <a:r>
              <a:rPr lang="hu-HU" dirty="0"/>
              <a:t>2 — alternatív vagy mélyalmos tartási mód;</a:t>
            </a:r>
          </a:p>
          <a:p>
            <a:r>
              <a:rPr lang="hu-HU" dirty="0"/>
              <a:t>3 — ketreces tartásmód</a:t>
            </a:r>
          </a:p>
          <a:p>
            <a:pPr lvl="0" fontAlgn="base"/>
            <a:r>
              <a:rPr lang="hu-HU" dirty="0"/>
              <a:t>a származási ország betűkódja, ami magyar tojás esetében „HU"</a:t>
            </a:r>
          </a:p>
          <a:p>
            <a:pPr lvl="0" fontAlgn="base"/>
            <a:r>
              <a:rPr lang="hu-HU" dirty="0"/>
              <a:t>az állattartó telep azonosítója a nyilvántartási száma alapján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890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5980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A tojást </a:t>
            </a:r>
            <a:r>
              <a:rPr lang="hu-HU" dirty="0">
                <a:solidFill>
                  <a:srgbClr val="FF0000"/>
                </a:solidFill>
              </a:rPr>
              <a:t>száraz, hűvös, szellős helyen</a:t>
            </a:r>
            <a:r>
              <a:rPr lang="hu-HU" dirty="0"/>
              <a:t>, idegen szagoktól távol kell tárolni, és a tojás­rakástól számított </a:t>
            </a:r>
            <a:r>
              <a:rPr lang="hu-HU" dirty="0">
                <a:solidFill>
                  <a:srgbClr val="FF0000"/>
                </a:solidFill>
              </a:rPr>
              <a:t>28 napig lehet </a:t>
            </a:r>
            <a:r>
              <a:rPr lang="hu-HU" dirty="0"/>
              <a:t>felhasználni. </a:t>
            </a:r>
          </a:p>
          <a:p>
            <a:pPr marL="0" indent="0">
              <a:buNone/>
            </a:pPr>
            <a:r>
              <a:rPr lang="hu-HU" dirty="0"/>
              <a:t>A fertőzés elkerülése érdekében az erre a célra kialakított </a:t>
            </a:r>
            <a:r>
              <a:rPr lang="hu-HU" dirty="0">
                <a:solidFill>
                  <a:srgbClr val="FF0000"/>
                </a:solidFill>
              </a:rPr>
              <a:t>tojásmosó helyiségben </a:t>
            </a:r>
            <a:r>
              <a:rPr lang="hu-HU" dirty="0"/>
              <a:t>először </a:t>
            </a:r>
            <a:r>
              <a:rPr lang="hu-HU" dirty="0">
                <a:solidFill>
                  <a:srgbClr val="FF0000"/>
                </a:solidFill>
              </a:rPr>
              <a:t>fertőtleníteni kell</a:t>
            </a:r>
            <a:r>
              <a:rPr lang="hu-HU" dirty="0"/>
              <a:t>, majd </a:t>
            </a:r>
            <a:r>
              <a:rPr lang="hu-HU" dirty="0">
                <a:solidFill>
                  <a:srgbClr val="FF0000"/>
                </a:solidFill>
              </a:rPr>
              <a:t>tiszta vízzel meg kell </a:t>
            </a:r>
            <a:r>
              <a:rPr lang="hu-HU" dirty="0"/>
              <a:t>mosni, hogy a fertőtlenítőszert alaposan eltávolítsuk. </a:t>
            </a:r>
          </a:p>
          <a:p>
            <a:pPr marL="0" indent="0">
              <a:buNone/>
            </a:pPr>
            <a:r>
              <a:rPr lang="hu-HU" dirty="0"/>
              <a:t>Csak ezután kerülhet a tojás a termelőegységbe, a cukrászüzembe vagy a konyhába.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439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/>
              <a:t>A tojás tartósított termékei</a:t>
            </a:r>
            <a:endParaRPr lang="hu-HU" dirty="0"/>
          </a:p>
          <a:p>
            <a:r>
              <a:rPr lang="hu-HU" b="1" dirty="0"/>
              <a:t>A </a:t>
            </a:r>
            <a:r>
              <a:rPr lang="hu-HU" dirty="0"/>
              <a:t>tojás tartósítása </a:t>
            </a:r>
            <a:r>
              <a:rPr lang="hu-HU" dirty="0">
                <a:solidFill>
                  <a:srgbClr val="FF0000"/>
                </a:solidFill>
              </a:rPr>
              <a:t>egészben és </a:t>
            </a:r>
            <a:r>
              <a:rPr lang="hu-HU" dirty="0" err="1">
                <a:solidFill>
                  <a:srgbClr val="FF0000"/>
                </a:solidFill>
              </a:rPr>
              <a:t>létojás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/>
              <a:t>formájában történhet. A tojás </a:t>
            </a:r>
            <a:r>
              <a:rPr lang="hu-HU" dirty="0" err="1">
                <a:solidFill>
                  <a:srgbClr val="FF0000"/>
                </a:solidFill>
              </a:rPr>
              <a:t>beltartalmát</a:t>
            </a:r>
            <a:r>
              <a:rPr lang="hu-HU" dirty="0">
                <a:solidFill>
                  <a:srgbClr val="FF0000"/>
                </a:solidFill>
              </a:rPr>
              <a:t> mélyhűtéssel vagy szárítással </a:t>
            </a:r>
            <a:r>
              <a:rPr lang="hu-HU" dirty="0"/>
              <a:t>tartósíthatják. Ezeket a termékeket az édesipar és a sütőipar használja fel.</a:t>
            </a:r>
          </a:p>
          <a:p>
            <a:pPr marL="0" indent="0">
              <a:buNone/>
            </a:pPr>
            <a:r>
              <a:rPr lang="hu-HU" i="1" dirty="0"/>
              <a:t>Konyhatechnológiai tulajdonságok</a:t>
            </a:r>
            <a:endParaRPr lang="hu-HU" dirty="0"/>
          </a:p>
          <a:p>
            <a:pPr lvl="0" fontAlgn="base"/>
            <a:r>
              <a:rPr lang="hu-HU" dirty="0"/>
              <a:t>Tojásból ízletes, </a:t>
            </a:r>
            <a:r>
              <a:rPr lang="hu-HU" dirty="0">
                <a:solidFill>
                  <a:srgbClr val="FF0000"/>
                </a:solidFill>
              </a:rPr>
              <a:t>gyorsan elkészíthető ételek </a:t>
            </a:r>
            <a:r>
              <a:rPr lang="hu-HU" dirty="0"/>
              <a:t>állíthatók elő (pl. omlettek).</a:t>
            </a:r>
          </a:p>
          <a:p>
            <a:pPr lvl="0" fontAlgn="base"/>
            <a:r>
              <a:rPr lang="hu-HU" dirty="0"/>
              <a:t>A tojás </a:t>
            </a:r>
            <a:r>
              <a:rPr lang="hu-HU" dirty="0">
                <a:solidFill>
                  <a:srgbClr val="FF0000"/>
                </a:solidFill>
              </a:rPr>
              <a:t>sűrítésre</a:t>
            </a:r>
            <a:r>
              <a:rPr lang="hu-HU" dirty="0"/>
              <a:t> használható, mert melegítéskor </a:t>
            </a:r>
            <a:r>
              <a:rPr lang="hu-HU" dirty="0">
                <a:solidFill>
                  <a:srgbClr val="FF0000"/>
                </a:solidFill>
              </a:rPr>
              <a:t>vizet köt </a:t>
            </a:r>
            <a:r>
              <a:rPr lang="hu-HU" dirty="0"/>
              <a:t>meg. A to­jássárgájának nagyobb a vízmegkötő képessége, mint a fehérjének. </a:t>
            </a:r>
            <a:r>
              <a:rPr lang="hu-HU" dirty="0">
                <a:solidFill>
                  <a:srgbClr val="FF0000"/>
                </a:solidFill>
              </a:rPr>
              <a:t>A tojássárgáját e tulajdonsága miatt </a:t>
            </a:r>
            <a:r>
              <a:rPr lang="hu-HU" dirty="0" err="1">
                <a:solidFill>
                  <a:srgbClr val="FF0000"/>
                </a:solidFill>
              </a:rPr>
              <a:t>legírozásra</a:t>
            </a:r>
            <a:r>
              <a:rPr lang="hu-HU" dirty="0"/>
              <a:t> is használják.</a:t>
            </a:r>
          </a:p>
          <a:p>
            <a:pPr lvl="0" fontAlgn="base"/>
            <a:r>
              <a:rPr lang="hu-HU" dirty="0"/>
              <a:t>A tojás különböző </a:t>
            </a:r>
            <a:r>
              <a:rPr lang="hu-HU" dirty="0">
                <a:solidFill>
                  <a:srgbClr val="FF0000"/>
                </a:solidFill>
              </a:rPr>
              <a:t>tésztafélék kötőanyaga</a:t>
            </a:r>
            <a:r>
              <a:rPr lang="hu-HU" dirty="0"/>
              <a:t>. Tojás hozzáadásával javul az élelmiszerek és az ételek </a:t>
            </a:r>
            <a:r>
              <a:rPr lang="hu-HU" dirty="0">
                <a:solidFill>
                  <a:srgbClr val="FF0000"/>
                </a:solidFill>
              </a:rPr>
              <a:t>tápértéke, íze és tetszetőssége</a:t>
            </a:r>
            <a:r>
              <a:rPr lang="hu-HU" dirty="0"/>
              <a:t>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584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/>
          </a:bodyPr>
          <a:lstStyle/>
          <a:p>
            <a:pPr lvl="0" fontAlgn="base"/>
            <a:r>
              <a:rPr lang="hu-HU" dirty="0"/>
              <a:t>A tojássárgája természetes színezőanyagként is használható </a:t>
            </a:r>
            <a:r>
              <a:rPr lang="hu-HU" dirty="0">
                <a:solidFill>
                  <a:srgbClr val="FF0000"/>
                </a:solidFill>
              </a:rPr>
              <a:t>karotintar­talma </a:t>
            </a:r>
            <a:r>
              <a:rPr lang="hu-HU" dirty="0"/>
              <a:t>miatt.</a:t>
            </a:r>
          </a:p>
          <a:p>
            <a:pPr lvl="0" fontAlgn="base"/>
            <a:r>
              <a:rPr lang="hu-HU" dirty="0"/>
              <a:t>Hidegkonyhai készítményeknél a tojás sokoldalúan felhasználható.</a:t>
            </a:r>
          </a:p>
          <a:p>
            <a:pPr lvl="0" fontAlgn="base"/>
            <a:r>
              <a:rPr lang="hu-HU" dirty="0"/>
              <a:t>A tojássárgája </a:t>
            </a:r>
            <a:r>
              <a:rPr lang="hu-HU" dirty="0">
                <a:solidFill>
                  <a:srgbClr val="FF0000"/>
                </a:solidFill>
              </a:rPr>
              <a:t>gazdag </a:t>
            </a:r>
            <a:r>
              <a:rPr lang="hu-HU" dirty="0" err="1">
                <a:solidFill>
                  <a:srgbClr val="FF0000"/>
                </a:solidFill>
              </a:rPr>
              <a:t>lecitinben</a:t>
            </a:r>
            <a:r>
              <a:rPr lang="hu-HU" dirty="0"/>
              <a:t>, ezért jó </a:t>
            </a:r>
            <a:r>
              <a:rPr lang="hu-HU" dirty="0">
                <a:solidFill>
                  <a:srgbClr val="FF0000"/>
                </a:solidFill>
              </a:rPr>
              <a:t>emulgeálószer, </a:t>
            </a:r>
            <a:r>
              <a:rPr lang="hu-HU" dirty="0"/>
              <a:t>amit a majo­néz és a különböző krémek készítésénél használnak fel.</a:t>
            </a:r>
          </a:p>
          <a:p>
            <a:pPr lvl="0" fontAlgn="base"/>
            <a:r>
              <a:rPr lang="hu-HU" dirty="0"/>
              <a:t>A tojásételeket elsősorban keményítőtartalmú élelmiszerekkel egészít­hetjük ki.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4995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F5AE7-8422-46F5-B15A-6BD06A1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 tojás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3C9E66-EE43-478E-A514-3A90945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544616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/>
              <a:t>Összefoglaló kérdések és feladatok</a:t>
            </a:r>
            <a:endParaRPr lang="hu-HU" dirty="0"/>
          </a:p>
          <a:p>
            <a:pPr lvl="0" fontAlgn="base"/>
            <a:r>
              <a:rPr lang="hu-HU" dirty="0"/>
              <a:t>Gyűjtsön tojással készülő ételeket és cukrásztermékeket!</a:t>
            </a:r>
          </a:p>
          <a:p>
            <a:pPr lvl="0" fontAlgn="base"/>
            <a:r>
              <a:rPr lang="hu-HU" dirty="0"/>
              <a:t>Milyen higiéniai szabályokat kell betartani a tojás felhasználásánál?</a:t>
            </a:r>
          </a:p>
          <a:p>
            <a:pPr lvl="0" fontAlgn="base"/>
            <a:r>
              <a:rPr lang="hu-HU" dirty="0"/>
              <a:t>Értékelje a tojást </a:t>
            </a:r>
            <a:r>
              <a:rPr lang="hu-HU" dirty="0" err="1"/>
              <a:t>táplálkozástanilag</a:t>
            </a:r>
            <a:r>
              <a:rPr lang="hu-HU" dirty="0"/>
              <a:t>! Ennek alapján milyen étrendben alkalmazná?</a:t>
            </a:r>
          </a:p>
          <a:p>
            <a:pPr lvl="0" fontAlgn="base"/>
            <a:r>
              <a:rPr lang="hu-HU" dirty="0"/>
              <a:t>Miért előnyös a tojás felhasználása a tésztafélékben?</a:t>
            </a:r>
          </a:p>
          <a:p>
            <a:pPr lvl="0" fontAlgn="base"/>
            <a:r>
              <a:rPr lang="hu-HU" dirty="0"/>
              <a:t>Soroljon fel italokat, amelyek tojás felhasználásával készülnek!</a:t>
            </a:r>
          </a:p>
          <a:p>
            <a:pPr lvl="0" fontAlgn="base"/>
            <a:r>
              <a:rPr lang="hu-HU" dirty="0"/>
              <a:t>írja le egy tojást tartalmazó kevert ital összetevőit!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51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5131</TotalTime>
  <Words>681</Words>
  <Application>Microsoft Office PowerPoint</Application>
  <PresentationFormat>Diavetítés a képernyőre (4:3 oldalarány)</PresentationFormat>
  <Paragraphs>52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A tojás</vt:lpstr>
      <vt:lpstr>A tojás</vt:lpstr>
      <vt:lpstr>A tojás</vt:lpstr>
      <vt:lpstr>A tojás</vt:lpstr>
      <vt:lpstr>A tojás</vt:lpstr>
      <vt:lpstr>A tojás</vt:lpstr>
      <vt:lpstr>A tojás</vt:lpstr>
      <vt:lpstr>A tojás</vt:lpstr>
      <vt:lpstr>A tojás</vt:lpstr>
    </vt:vector>
  </TitlesOfParts>
  <Company>Groupama Garancia Biztosító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1</dc:creator>
  <cp:lastModifiedBy>László Gáspár</cp:lastModifiedBy>
  <cp:revision>276</cp:revision>
  <dcterms:created xsi:type="dcterms:W3CDTF">2019-09-07T18:01:22Z</dcterms:created>
  <dcterms:modified xsi:type="dcterms:W3CDTF">2020-03-19T13:24:56Z</dcterms:modified>
</cp:coreProperties>
</file>